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63" r:id="rId3"/>
    <p:sldId id="266" r:id="rId4"/>
    <p:sldId id="264" r:id="rId5"/>
    <p:sldId id="283" r:id="rId6"/>
    <p:sldId id="284" r:id="rId7"/>
    <p:sldId id="290" r:id="rId8"/>
    <p:sldId id="285" r:id="rId9"/>
    <p:sldId id="267" r:id="rId10"/>
    <p:sldId id="287" r:id="rId11"/>
    <p:sldId id="268" r:id="rId12"/>
    <p:sldId id="269" r:id="rId13"/>
    <p:sldId id="270" r:id="rId14"/>
    <p:sldId id="271" r:id="rId15"/>
    <p:sldId id="288" r:id="rId16"/>
    <p:sldId id="289" r:id="rId17"/>
    <p:sldId id="273" r:id="rId18"/>
    <p:sldId id="276" r:id="rId19"/>
    <p:sldId id="277" r:id="rId20"/>
    <p:sldId id="275" r:id="rId21"/>
    <p:sldId id="274" r:id="rId22"/>
    <p:sldId id="282" r:id="rId23"/>
    <p:sldId id="278" r:id="rId24"/>
    <p:sldId id="279" r:id="rId25"/>
    <p:sldId id="281" r:id="rId26"/>
    <p:sldId id="272" r:id="rId27"/>
  </p:sldIdLst>
  <p:sldSz cx="12192000" cy="6858000"/>
  <p:notesSz cx="6858000" cy="9144000"/>
  <p:defaultTextStyle>
    <a:defPPr>
      <a:defRPr lang="sms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959053-AEE9-4CA2-BDE2-6AB878848438}">
          <p14:sldIdLst>
            <p14:sldId id="265"/>
            <p14:sldId id="263"/>
            <p14:sldId id="266"/>
            <p14:sldId id="264"/>
            <p14:sldId id="283"/>
            <p14:sldId id="284"/>
            <p14:sldId id="290"/>
            <p14:sldId id="285"/>
            <p14:sldId id="267"/>
            <p14:sldId id="287"/>
            <p14:sldId id="268"/>
            <p14:sldId id="269"/>
            <p14:sldId id="270"/>
            <p14:sldId id="271"/>
            <p14:sldId id="288"/>
            <p14:sldId id="289"/>
            <p14:sldId id="273"/>
            <p14:sldId id="276"/>
            <p14:sldId id="277"/>
            <p14:sldId id="275"/>
            <p14:sldId id="274"/>
            <p14:sldId id="282"/>
            <p14:sldId id="278"/>
            <p14:sldId id="279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rkka" initials="S" lastIdx="0" clrIdx="0">
    <p:extLst>
      <p:ext uri="{19B8F6BF-5375-455C-9EA6-DF929625EA0E}">
        <p15:presenceInfo xmlns:p15="http://schemas.microsoft.com/office/powerpoint/2012/main" userId="Sirk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96" autoAdjust="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ms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D7C7F-C321-4AD1-B2AB-BCA6E10A252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ms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ms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91F2-4B93-4CA1-83A1-B96B572EB8C9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105200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14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327698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23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1436483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24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425464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25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672787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26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340414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7E68D-1DEE-4CC0-AE61-7118CA758A7D}" type="slidenum">
              <a:rPr lang="en-US" altLang="en-US" sz="1200" b="0" smtClean="0"/>
              <a:pPr/>
              <a:t>15</a:t>
            </a:fld>
            <a:endParaRPr lang="en-US" altLang="en-US" sz="1200" b="0" smtClean="0"/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Solar Focus on Convection, 5 December 2017, extend for Matilsky discussion of April 12, 2018</a:t>
            </a:r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14917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16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39785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17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71196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18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56305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19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303667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20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112147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21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24323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91F2-4B93-4CA1-83A1-B96B572EB8C9}" type="slidenum">
              <a:rPr lang="sms-FI" smtClean="0"/>
              <a:t>22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273438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7BFC-EB0F-4B5B-AB38-6C3FEF84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E7AA9-7578-47F5-A627-000368ABD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ms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3220-3D9E-4AF1-BE3C-0D9FF9EC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275CE-4FAE-435B-A649-E148442B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69348-E518-48ED-9DDA-61250197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159086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D657-363C-4BB6-9D69-9F36F891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2FD27-86B6-4160-8B05-A81E17FD1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FAE8-C17C-4D02-8792-4CFC8596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4E69-F405-4F66-A3C8-A15742F7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C236-D0F1-49F4-9E62-2BC52686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85615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1E669-FE87-4543-BE50-A91A820BA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DCE4B-7F1C-4B81-BAAB-5D4D86C52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F71D0-55D8-4990-AA9C-732E8DD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0A12-19A1-4847-9BE6-A090BC54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2312-AD44-4F5F-A5AB-5C58DB0A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31228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1CF3-E86F-44CB-ACFF-55D192E8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58D8-612E-4806-A7CD-B5A5F5A26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B530E-83DD-4F7A-B985-04D80F75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7A4A-0D5C-403B-9322-3C425B64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94CB-A0E7-4ADE-9F35-EE7171E2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235969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E435-297D-4822-93BD-E4EEC5F9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45C1-8414-44A5-BAF7-69BA4259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26B1-3065-4E6B-8AEB-BE3E4058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4846F-3BE9-4409-9142-D4A7A82C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332A1-E76D-4CCE-A89D-CA9F18C3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381726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BCCE-2AB7-464E-8DCA-55246172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B90-B745-42B3-85EB-C588B4064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652F8-07D8-40D0-8C5D-1E964FAB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08CE-D3A7-4C2C-9138-243131E5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6787E-6425-47AA-8B2A-FE7F4496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A463E-5985-4B26-BB4D-174239B9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393674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EB5B-A1E5-4F8B-B52F-78AF2697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75D48-6C0B-41AC-AB83-B17EAE037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5C2B7-F248-4BD6-A5C3-D61D6E385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B85AE-D3CE-42BA-B4FE-4FF9531B7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1C55B-144D-4D21-A3BE-FC41CB5DE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2E0A4-DEAB-4F46-9CD6-8315C547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0A849-0DA4-42B3-B92D-28B6FE44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F8A15-E99E-42AC-BD02-7FBCD447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125057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135F-2BE0-452C-AA90-D2E39B7F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312B3-8812-4D5A-BBB1-84A7040B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DE8F-7373-49A9-A0B1-2C6B1072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34D51-1932-4AA3-B571-30585A4B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70208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CCCE1-9A10-4229-8ECA-3610CF71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3B630-D9B9-4B8A-B30F-588532C6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A407F-15C7-4968-965E-FBDB880C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168863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74B6-9297-4103-8701-4F532378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9BDB-AEE4-4E58-9F19-263C9C3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E6B9D-1A71-4EDC-87C5-71631750C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03EA3-DDFC-45B3-8F0C-208C2023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D686D-DDA2-4694-8E1E-7EACCD69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546B6-829C-4D0A-A728-A9453F27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28862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62BC-8FCE-418A-A40E-F9739089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E269D-601E-4DE9-AE6F-A71DC3ED2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ms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EDD0F-7BCB-42A9-AC8E-E0759E10A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95FC4-ACF7-48B7-9069-EFFCAE05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0803C-93CA-429C-B1C3-5618F201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s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6C592-20F1-4D36-A6F1-9207202F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4369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E559A-DB48-4EFC-9B3A-DE5CA2A2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ms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81E35-A72E-472A-A128-F5539218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ms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2C050-DAE1-4419-800E-C92B09A5F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E3CE3-BCDA-4CE7-8C2E-53549A502D93}" type="datetimeFigureOut">
              <a:rPr lang="sms-FI" smtClean="0"/>
              <a:t>21.10.2018</a:t>
            </a:fld>
            <a:endParaRPr lang="sms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85B3-12AB-415A-9603-7843798F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ms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70689-A1C9-4A6A-AB94-B3A623C6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DEF5-C01E-4AB6-B892-4A8B84055A4D}" type="slidenum">
              <a:rPr lang="sms-FI" smtClean="0"/>
              <a:t>‹#›</a:t>
            </a:fld>
            <a:endParaRPr lang="sms-FI"/>
          </a:p>
        </p:txBody>
      </p:sp>
    </p:spTree>
    <p:extLst>
      <p:ext uri="{BB962C8B-B14F-4D97-AF65-F5344CB8AC3E}">
        <p14:creationId xmlns:p14="http://schemas.microsoft.com/office/powerpoint/2010/main" val="75912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ms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9" Type="http://schemas.openxmlformats.org/officeDocument/2006/relationships/image" Target="../media/image27.wmf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3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3" Type="http://schemas.openxmlformats.org/officeDocument/2006/relationships/image" Target="../media/image23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43" y="386781"/>
            <a:ext cx="10725752" cy="896549"/>
          </a:xfrm>
        </p:spPr>
        <p:txBody>
          <a:bodyPr>
            <a:noAutofit/>
          </a:bodyPr>
          <a:lstStyle/>
          <a:p>
            <a:r>
              <a:rPr lang="sms-F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Radiative </a:t>
            </a:r>
            <a:r>
              <a:rPr lang="sms-F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convection simulations in CV disks</a:t>
            </a:r>
            <a:endParaRPr lang="sms-FI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5168" y="1900435"/>
            <a:ext cx="11106752" cy="4270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1980 – 1990: Convection as a source of effective disk viscosity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Vila+78, Bath+Pringle81, Meyer+Meyer</a:t>
            </a:r>
            <a:r>
              <a:rPr lang="en-US" sz="2800" dirty="0"/>
              <a:t>-</a:t>
            </a:r>
            <a:r>
              <a:rPr lang="en-US" sz="2800" dirty="0" smtClean="0"/>
              <a:t>Hofmeister81</a:t>
            </a:r>
          </a:p>
          <a:p>
            <a:r>
              <a:rPr lang="en-US" sz="3200" dirty="0" smtClean="0"/>
              <a:t>1990 – 2000: disk viscosity from MRI, convection unimportant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Stone+Balbus96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Since 2010: MRI with radiation  convection on upper </a:t>
            </a:r>
            <a:r>
              <a:rPr lang="en-US" sz="3200" dirty="0" smtClean="0">
                <a:sym typeface="Wingdings" panose="05000000000000000000" pitchFamily="2" charset="2"/>
              </a:rPr>
              <a:t>branch</a:t>
            </a:r>
            <a:endParaRPr lang="en-US" sz="3200" dirty="0" smtClean="0"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0" y="1298570"/>
            <a:ext cx="534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Axel Brandenburg  (</a:t>
            </a:r>
            <a:r>
              <a:rPr lang="en-US" sz="2000" dirty="0" err="1" smtClean="0">
                <a:solidFill>
                  <a:schemeClr val="accent1"/>
                </a:solidFill>
              </a:rPr>
              <a:t>Nordita</a:t>
            </a:r>
            <a:r>
              <a:rPr lang="en-US" sz="2000" dirty="0" smtClean="0">
                <a:solidFill>
                  <a:schemeClr val="accent1"/>
                </a:solidFill>
              </a:rPr>
              <a:t>) &amp; </a:t>
            </a:r>
            <a:r>
              <a:rPr lang="en-US" sz="2000" dirty="0" err="1" smtClean="0">
                <a:solidFill>
                  <a:schemeClr val="accent1"/>
                </a:solidFill>
              </a:rPr>
              <a:t>Upasana</a:t>
            </a:r>
            <a:r>
              <a:rPr lang="en-US" sz="2000" dirty="0" smtClean="0">
                <a:solidFill>
                  <a:schemeClr val="accent1"/>
                </a:solidFill>
              </a:rPr>
              <a:t> Das (JILA)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6" y="4673538"/>
            <a:ext cx="10058400" cy="712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9" y="5574770"/>
            <a:ext cx="9346031" cy="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9911" y="8129734"/>
            <a:ext cx="2743200" cy="365125"/>
          </a:xfrm>
        </p:spPr>
        <p:txBody>
          <a:bodyPr/>
          <a:lstStyle/>
          <a:p>
            <a:fld id="{91993F2C-A147-4E70-BF7F-F38E7C35F1D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3" y="304800"/>
            <a:ext cx="12330544" cy="70167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ycles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understood in terms of mean field dynamo theory</a:t>
            </a: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74199"/>
              </p:ext>
            </p:extLst>
          </p:nvPr>
        </p:nvGraphicFramePr>
        <p:xfrm>
          <a:off x="9545780" y="5471546"/>
          <a:ext cx="2214711" cy="10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3" imgW="1828800" imgH="888840" progId="Equation.3">
                  <p:embed/>
                </p:oleObj>
              </mc:Choice>
              <mc:Fallback>
                <p:oleObj name="Equation" r:id="rId3" imgW="1828800" imgH="888840" progId="Equation.3">
                  <p:embed/>
                  <p:pic>
                    <p:nvPicPr>
                      <p:cNvPr id="194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5780" y="5471546"/>
                        <a:ext cx="2214711" cy="10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59100" y="3602184"/>
            <a:ext cx="6888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 dirty="0" smtClean="0">
                <a:solidFill>
                  <a:schemeClr val="accent2"/>
                </a:solidFill>
              </a:rPr>
              <a:t>Successfully modeled through horizontally </a:t>
            </a:r>
            <a:r>
              <a:rPr lang="da-DK" altLang="en-US" dirty="0">
                <a:solidFill>
                  <a:schemeClr val="accent2"/>
                </a:solidFill>
              </a:rPr>
              <a:t>averaged induction equation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94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92161"/>
              </p:ext>
            </p:extLst>
          </p:nvPr>
        </p:nvGraphicFramePr>
        <p:xfrm>
          <a:off x="7509157" y="3601246"/>
          <a:ext cx="2320202" cy="38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5" imgW="1511280" imgH="253800" progId="Equation.3">
                  <p:embed/>
                </p:oleObj>
              </mc:Choice>
              <mc:Fallback>
                <p:oleObj name="Equation" r:id="rId5" imgW="1511280" imgH="253800" progId="Equation.3">
                  <p:embed/>
                  <p:pic>
                    <p:nvPicPr>
                      <p:cNvPr id="194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9157" y="3601246"/>
                        <a:ext cx="2320202" cy="389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67" name="Picture 7" descr="C:\Documents and Settings\Axel Brandenburg\My Documents\My Pictures\MRIexp\BNST95_dynal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70" y="4126487"/>
            <a:ext cx="3810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5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976751"/>
              </p:ext>
            </p:extLst>
          </p:nvPr>
        </p:nvGraphicFramePr>
        <p:xfrm>
          <a:off x="4091711" y="6913709"/>
          <a:ext cx="965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8" imgW="609480" imgH="228600" progId="Equation.3">
                  <p:embed/>
                </p:oleObj>
              </mc:Choice>
              <mc:Fallback>
                <p:oleObj name="Equation" r:id="rId8" imgW="609480" imgH="228600" progId="Equation.3">
                  <p:embed/>
                  <p:pic>
                    <p:nvPicPr>
                      <p:cNvPr id="1945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711" y="6913709"/>
                        <a:ext cx="9652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052025" y="7202635"/>
            <a:ext cx="1233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 sz="2000">
                <a:solidFill>
                  <a:schemeClr val="accent2"/>
                </a:solidFill>
              </a:rPr>
              <a:t>for Kepler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194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37710"/>
              </p:ext>
            </p:extLst>
          </p:nvPr>
        </p:nvGraphicFramePr>
        <p:xfrm>
          <a:off x="6107837" y="7270897"/>
          <a:ext cx="20732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10" imgW="1307880" imgH="304560" progId="Equation.3">
                  <p:embed/>
                </p:oleObj>
              </mc:Choice>
              <mc:Fallback>
                <p:oleObj name="Equation" r:id="rId10" imgW="1307880" imgH="304560" progId="Equation.3">
                  <p:embed/>
                  <p:pic>
                    <p:nvPicPr>
                      <p:cNvPr id="1945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837" y="7270897"/>
                        <a:ext cx="20732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77677"/>
              </p:ext>
            </p:extLst>
          </p:nvPr>
        </p:nvGraphicFramePr>
        <p:xfrm>
          <a:off x="9095512" y="7447110"/>
          <a:ext cx="11477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12" imgW="723600" imgH="215640" progId="Equation.3">
                  <p:embed/>
                </p:oleObj>
              </mc:Choice>
              <mc:Fallback>
                <p:oleObj name="Equation" r:id="rId12" imgW="723600" imgH="215640" progId="Equation.3">
                  <p:embed/>
                  <p:pic>
                    <p:nvPicPr>
                      <p:cNvPr id="1945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5512" y="7447110"/>
                        <a:ext cx="11477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031636" y="6927997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>
                <a:solidFill>
                  <a:schemeClr val="accent2"/>
                </a:solidFill>
              </a:rPr>
              <a:t>cycle frequency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8828812" y="7110559"/>
            <a:ext cx="2053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 sz="1600">
                <a:solidFill>
                  <a:schemeClr val="accent2"/>
                </a:solidFill>
              </a:rPr>
              <a:t>relevant wave number</a:t>
            </a:r>
            <a:endParaRPr lang="en-US" altLang="en-US" sz="1600">
              <a:solidFill>
                <a:schemeClr val="accent2"/>
              </a:solidFill>
            </a:endParaRP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10070244" y="3609407"/>
            <a:ext cx="846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accent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en-US" altLang="en-US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accent2"/>
                </a:solidFill>
              </a:rPr>
              <a:t>&lt;0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4875937" y="8142434"/>
            <a:ext cx="513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 sz="1600">
                <a:solidFill>
                  <a:schemeClr val="folHlink"/>
                </a:solidFill>
              </a:rPr>
              <a:t>Brandenburg </a:t>
            </a:r>
            <a:r>
              <a:rPr lang="en-US" altLang="en-US" sz="1600">
                <a:solidFill>
                  <a:schemeClr val="folHlink"/>
                </a:solidFill>
              </a:rPr>
              <a:t>&amp; </a:t>
            </a:r>
            <a:r>
              <a:rPr lang="da-DK" altLang="en-US" sz="1600">
                <a:solidFill>
                  <a:schemeClr val="folHlink"/>
                </a:solidFill>
              </a:rPr>
              <a:t>Subramanian, Phys. Rep. (2005, </a:t>
            </a:r>
            <a:r>
              <a:rPr lang="da-DK" altLang="en-US" sz="1600" b="1">
                <a:solidFill>
                  <a:schemeClr val="folHlink"/>
                </a:solidFill>
              </a:rPr>
              <a:t>417</a:t>
            </a:r>
            <a:r>
              <a:rPr lang="da-DK" altLang="en-US" sz="1600">
                <a:solidFill>
                  <a:schemeClr val="folHlink"/>
                </a:solidFill>
              </a:rPr>
              <a:t>, 1-209)</a:t>
            </a:r>
            <a:endParaRPr lang="en-US" altLang="en-US" sz="1600">
              <a:solidFill>
                <a:schemeClr val="folHlin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" y="924877"/>
            <a:ext cx="10474195" cy="2722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" y="4099182"/>
            <a:ext cx="4732960" cy="2114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59" y="4150273"/>
            <a:ext cx="2849338" cy="1250826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334957" y="6262250"/>
            <a:ext cx="2586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 dirty="0" smtClean="0">
                <a:solidFill>
                  <a:schemeClr val="accent2"/>
                </a:solidFill>
              </a:rPr>
              <a:t>Brandenburg et al. (1995)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 rot="5400000">
            <a:off x="10312689" y="2008908"/>
            <a:ext cx="2195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 dirty="0" smtClean="0">
                <a:solidFill>
                  <a:schemeClr val="accent2"/>
                </a:solidFill>
              </a:rPr>
              <a:t>Coleman et al. (2018)</a:t>
            </a:r>
            <a:endParaRPr lang="en-US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89" y="252391"/>
            <a:ext cx="11186820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Now radiation: </a:t>
            </a:r>
            <a:r>
              <a:rPr lang="sms-FI" b="1" dirty="0" smtClean="0">
                <a:solidFill>
                  <a:srgbClr val="FF0000"/>
                </a:solidFill>
              </a:rPr>
              <a:t>hydro </a:t>
            </a:r>
            <a:r>
              <a:rPr lang="sms-FI" b="1" dirty="0" smtClean="0">
                <a:solidFill>
                  <a:srgbClr val="FF0000"/>
                </a:solidFill>
              </a:rPr>
              <a:t>with </a:t>
            </a:r>
            <a:r>
              <a:rPr lang="sms-FI" b="1" dirty="0" smtClean="0">
                <a:solidFill>
                  <a:srgbClr val="FF0000"/>
                </a:solidFill>
              </a:rPr>
              <a:t>prescribed heating </a:t>
            </a:r>
            <a:r>
              <a:rPr lang="sms-FI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H</a:t>
            </a:r>
            <a:r>
              <a:rPr lang="sms-FI" b="1" dirty="0" smtClean="0">
                <a:solidFill>
                  <a:srgbClr val="FF0000"/>
                </a:solidFill>
              </a:rPr>
              <a:t>(z)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564880" y="1420491"/>
            <a:ext cx="3413760" cy="4919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Shearing box</a:t>
            </a:r>
          </a:p>
          <a:p>
            <a:r>
              <a:rPr lang="en-US" sz="3200" dirty="0" smtClean="0"/>
              <a:t>Gray rad transfer</a:t>
            </a:r>
          </a:p>
          <a:p>
            <a:r>
              <a:rPr lang="en-US" sz="3200" dirty="0" smtClean="0"/>
              <a:t>22 – 26 rays in 3D</a:t>
            </a:r>
          </a:p>
          <a:p>
            <a:r>
              <a:rPr lang="en-US" sz="3200" dirty="0"/>
              <a:t> </a:t>
            </a:r>
            <a:r>
              <a:rPr lang="en-US" sz="3200" dirty="0" smtClean="0">
                <a:latin typeface="Symbol" panose="05050102010706020507" pitchFamily="18" charset="2"/>
              </a:rPr>
              <a:t>S </a:t>
            </a:r>
            <a:r>
              <a:rPr lang="en-US" sz="3200" dirty="0" smtClean="0"/>
              <a:t>= fixed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box profile for </a:t>
            </a:r>
            <a:r>
              <a:rPr lang="en-US" sz="3200" dirty="0" smtClean="0">
                <a:latin typeface="Freestyle Script" panose="030804020302050B0404" pitchFamily="66" charset="0"/>
              </a:rPr>
              <a:t>H</a:t>
            </a:r>
            <a:r>
              <a:rPr lang="en-US" sz="3200" dirty="0" smtClean="0"/>
              <a:t>  </a:t>
            </a:r>
          </a:p>
          <a:p>
            <a:r>
              <a:rPr lang="en-US" sz="3200" dirty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/>
              <a:t>Mdot</a:t>
            </a:r>
            <a:r>
              <a:rPr lang="en-US" sz="3200" dirty="0" smtClean="0"/>
              <a:t> = fixed</a:t>
            </a:r>
          </a:p>
          <a:p>
            <a:r>
              <a:rPr lang="en-US" sz="3200" dirty="0" smtClean="0"/>
              <a:t>10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cm from WD</a:t>
            </a:r>
          </a:p>
          <a:p>
            <a:r>
              <a:rPr lang="en-US" sz="3200" dirty="0"/>
              <a:t> </a:t>
            </a:r>
            <a:r>
              <a:rPr lang="en-US" sz="3200" dirty="0" smtClean="0">
                <a:latin typeface="Symbol" panose="05050102010706020507" pitchFamily="18" charset="2"/>
              </a:rPr>
              <a:t>W</a:t>
            </a:r>
            <a:r>
              <a:rPr lang="en-US" sz="3200" dirty="0" smtClean="0"/>
              <a:t> = 12 ks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 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8" y="1143000"/>
            <a:ext cx="7513342" cy="3253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04" y="4556817"/>
            <a:ext cx="4711111" cy="9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70" y="5632848"/>
            <a:ext cx="5000890" cy="6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4" y="280101"/>
            <a:ext cx="10962376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OPAL vs. old Cox &amp; Stewart opacities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417342" y="1420491"/>
            <a:ext cx="3744178" cy="4919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 branches</a:t>
            </a:r>
          </a:p>
          <a:p>
            <a:r>
              <a:rPr lang="en-US" sz="3200" dirty="0" smtClean="0"/>
              <a:t>Rising branch important for convection</a:t>
            </a:r>
          </a:p>
          <a:p>
            <a:r>
              <a:rPr lang="en-US" sz="3200" dirty="0" smtClean="0"/>
              <a:t>Suitable differences less important? </a:t>
            </a:r>
          </a:p>
          <a:p>
            <a:r>
              <a:rPr lang="en-US" sz="3200" dirty="0" smtClean="0"/>
              <a:t>Rising branch from H- opacity at low T</a:t>
            </a:r>
          </a:p>
          <a:p>
            <a:r>
              <a:rPr lang="en-US" sz="3200" dirty="0" smtClean="0"/>
              <a:t>Simpler model? 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352550"/>
            <a:ext cx="7800975" cy="5200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2389" y="4937760"/>
            <a:ext cx="12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4189" y="2255520"/>
            <a:ext cx="12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76749" y="1828800"/>
            <a:ext cx="12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</a:t>
            </a:r>
            <a:r>
              <a:rPr lang="en-US" baseline="30000" dirty="0" smtClean="0"/>
              <a:t>-3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4" y="280101"/>
            <a:ext cx="10962376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Essential features captured by analytic formula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417342" y="4130039"/>
            <a:ext cx="3744178" cy="22098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Kr: </a:t>
            </a:r>
            <a:r>
              <a:rPr lang="en-US" sz="3200" i="1" dirty="0" smtClean="0"/>
              <a:t>a</a:t>
            </a:r>
            <a:r>
              <a:rPr lang="en-US" sz="3200" dirty="0" smtClean="0"/>
              <a:t>=1, </a:t>
            </a:r>
            <a:r>
              <a:rPr lang="en-US" sz="3200" i="1" dirty="0" smtClean="0"/>
              <a:t>b</a:t>
            </a:r>
            <a:r>
              <a:rPr lang="en-US" sz="3200" dirty="0" smtClean="0"/>
              <a:t>=-7/2</a:t>
            </a:r>
          </a:p>
          <a:p>
            <a:r>
              <a:rPr lang="en-US" sz="3200" dirty="0" smtClean="0"/>
              <a:t>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: </a:t>
            </a:r>
            <a:r>
              <a:rPr lang="en-US" sz="3200" i="1" dirty="0" smtClean="0"/>
              <a:t>a</a:t>
            </a:r>
            <a:r>
              <a:rPr lang="en-US" sz="3200" dirty="0" smtClean="0"/>
              <a:t>=0.5, </a:t>
            </a:r>
            <a:r>
              <a:rPr lang="en-US" sz="3200" i="1" dirty="0"/>
              <a:t>b</a:t>
            </a:r>
            <a:r>
              <a:rPr lang="en-US" sz="3200" dirty="0" smtClean="0"/>
              <a:t>=+10…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413510"/>
            <a:ext cx="7442835" cy="496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64" y="1496109"/>
            <a:ext cx="3746032" cy="787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03" y="2693739"/>
            <a:ext cx="3724395" cy="9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4" y="280101"/>
            <a:ext cx="10962376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Interpretation of the slopes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6252210"/>
            <a:ext cx="30432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Axel Brandenburg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CU-Boulder, Colorado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chemeClr val="bg1"/>
                </a:solidFill>
              </a:rPr>
              <a:t>Nordita</a:t>
            </a:r>
            <a:r>
              <a:rPr lang="en-US" altLang="en-US" sz="2400" b="0" dirty="0">
                <a:solidFill>
                  <a:schemeClr val="bg1"/>
                </a:solidFill>
              </a:rPr>
              <a:t>, Stockholm</a:t>
            </a:r>
            <a:endParaRPr lang="sv-SE" altLang="en-US" sz="2400" b="0" dirty="0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665720" y="4826953"/>
            <a:ext cx="2058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Brandenburg (2016)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179320" y="4963478"/>
            <a:ext cx="230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2"/>
                </a:solidFill>
              </a:rPr>
              <a:t>Polytropic index: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736414"/>
              </p:ext>
            </p:extLst>
          </p:nvPr>
        </p:nvGraphicFramePr>
        <p:xfrm>
          <a:off x="1950720" y="1820228"/>
          <a:ext cx="28940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4" imgW="825500" imgH="228600" progId="Equation.3">
                  <p:embed/>
                </p:oleObj>
              </mc:Choice>
              <mc:Fallback>
                <p:oleObj name="Equation" r:id="rId4" imgW="825500" imgH="228600" progId="Equation.3">
                  <p:embed/>
                  <p:pic>
                    <p:nvPicPr>
                      <p:cNvPr id="81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720" y="1820228"/>
                        <a:ext cx="28940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026920" y="1363028"/>
            <a:ext cx="201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2"/>
                </a:solidFill>
              </a:rPr>
              <a:t>Radiative flux: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94105"/>
              </p:ext>
            </p:extLst>
          </p:nvPr>
        </p:nvGraphicFramePr>
        <p:xfrm>
          <a:off x="6446520" y="1615440"/>
          <a:ext cx="2133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6" imgW="850531" imgH="444307" progId="Equation.3">
                  <p:embed/>
                </p:oleObj>
              </mc:Choice>
              <mc:Fallback>
                <p:oleObj name="Equation" r:id="rId6" imgW="850531" imgH="444307" progId="Equation.3">
                  <p:embed/>
                  <p:pic>
                    <p:nvPicPr>
                      <p:cNvPr id="82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20" y="1615440"/>
                        <a:ext cx="21336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409883" y="1929765"/>
            <a:ext cx="73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2"/>
                </a:solidFill>
              </a:rPr>
              <a:t>with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4206240"/>
            <a:ext cx="7924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918778"/>
            <a:ext cx="4038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026920" y="2910840"/>
            <a:ext cx="239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2"/>
                </a:solidFill>
              </a:rPr>
              <a:t>Kramers’ opacity: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074545" y="3672840"/>
            <a:ext cx="6459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2"/>
                </a:solidFill>
              </a:rPr>
              <a:t>Nonconvecting solution (</a:t>
            </a:r>
            <a:r>
              <a:rPr lang="en-US" altLang="en-US" sz="2400" b="0" i="1">
                <a:solidFill>
                  <a:schemeClr val="accent2"/>
                </a:solidFill>
              </a:rPr>
              <a:t>F</a:t>
            </a:r>
            <a:r>
              <a:rPr lang="en-US" altLang="en-US" sz="2400" b="0" baseline="-25000">
                <a:solidFill>
                  <a:schemeClr val="accent2"/>
                </a:solidFill>
              </a:rPr>
              <a:t>rad</a:t>
            </a:r>
            <a:r>
              <a:rPr lang="en-US" altLang="en-US" sz="2400" b="0">
                <a:solidFill>
                  <a:schemeClr val="accent2"/>
                </a:solidFill>
              </a:rPr>
              <a:t>=const, T</a:t>
            </a:r>
            <a:r>
              <a:rPr lang="en-US" altLang="en-US" sz="2400" b="0" baseline="-25000">
                <a:solidFill>
                  <a:schemeClr val="accent2"/>
                </a:solidFill>
              </a:rPr>
              <a:t>top</a:t>
            </a:r>
            <a:r>
              <a:rPr lang="en-US" altLang="en-US" sz="2400" b="0">
                <a:solidFill>
                  <a:schemeClr val="accent2"/>
                </a:solidFill>
              </a:rPr>
              <a:t>= 0.84T</a:t>
            </a:r>
            <a:r>
              <a:rPr lang="en-US" altLang="en-US" sz="2400" b="0" baseline="-25000">
                <a:solidFill>
                  <a:schemeClr val="accent2"/>
                </a:solidFill>
              </a:rPr>
              <a:t>eff</a:t>
            </a:r>
            <a:r>
              <a:rPr lang="en-US" altLang="en-US" sz="2400" b="0">
                <a:solidFill>
                  <a:schemeClr val="accent2"/>
                </a:solidFill>
              </a:rPr>
              <a:t>)</a:t>
            </a:r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936062"/>
              </p:ext>
            </p:extLst>
          </p:nvPr>
        </p:nvGraphicFramePr>
        <p:xfrm>
          <a:off x="3550920" y="5273040"/>
          <a:ext cx="41640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10" imgW="1548728" imgH="393529" progId="Equation.3">
                  <p:embed/>
                </p:oleObj>
              </mc:Choice>
              <mc:Fallback>
                <p:oleObj name="Equation" r:id="rId10" imgW="1548728" imgH="393529" progId="Equation.3">
                  <p:embed/>
                  <p:pic>
                    <p:nvPicPr>
                      <p:cNvPr id="820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920" y="5273040"/>
                        <a:ext cx="41640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984808" y="5573078"/>
            <a:ext cx="2172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&gt;1.5 (</a:t>
            </a:r>
            <a:r>
              <a:rPr lang="en-US" altLang="en-US" sz="2400" b="0" dirty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stable</a:t>
            </a:r>
            <a:r>
              <a:rPr lang="en-US" altLang="en-US" sz="2400" b="0" dirty="0">
                <a:solidFill>
                  <a:schemeClr val="accent2"/>
                </a:solidFill>
                <a:sym typeface="Wingdings" panose="05000000000000000000" pitchFamily="2" charset="2"/>
              </a:rPr>
              <a:t>)</a:t>
            </a:r>
            <a:endParaRPr lang="en-US" altLang="en-US" sz="24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5E9B2-3226-4D57-A431-01DA41A1BB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828800" y="5353050"/>
            <a:ext cx="30432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Axel Brandenburg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CU-Boulder, Colorado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Nordita, Stockholm</a:t>
            </a:r>
            <a:endParaRPr lang="sv-SE" altLang="en-US" sz="2400">
              <a:solidFill>
                <a:schemeClr val="bg1"/>
              </a:solidFill>
            </a:endParaRP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5675" y="277095"/>
            <a:ext cx="8991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Stellar simulations </a:t>
            </a:r>
            <a:r>
              <a:rPr lang="en-US" alt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(Kapyla+17)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8111830" y="131618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sv-SE" sz="2400" dirty="0">
                <a:sym typeface="Wingdings" panose="05000000000000000000" pitchFamily="2" charset="2"/>
              </a:rPr>
              <a:t>Extended </a:t>
            </a:r>
            <a:r>
              <a:rPr lang="en-US" altLang="sv-SE" sz="2400" dirty="0" err="1">
                <a:sym typeface="Wingdings" panose="05000000000000000000" pitchFamily="2" charset="2"/>
              </a:rPr>
              <a:t>subadiabatic</a:t>
            </a:r>
            <a:r>
              <a:rPr lang="en-US" altLang="sv-SE" sz="2400" dirty="0">
                <a:sym typeface="Wingdings" panose="05000000000000000000" pitchFamily="2" charset="2"/>
              </a:rPr>
              <a:t> layer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400" dirty="0">
                <a:sym typeface="Wingdings" panose="05000000000000000000" pitchFamily="2" charset="2"/>
              </a:rPr>
              <a:t>Yet upward enthalpy flux</a:t>
            </a:r>
          </a:p>
          <a:p>
            <a:pPr eaLnBrk="1" hangingPunct="1">
              <a:lnSpc>
                <a:spcPct val="90000"/>
              </a:lnSpc>
            </a:pPr>
            <a:endParaRPr lang="sv-SE" altLang="sv-SE" sz="2400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362200" y="5257800"/>
            <a:ext cx="205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800" b="0" dirty="0">
                <a:solidFill>
                  <a:schemeClr val="bg1">
                    <a:lumMod val="75000"/>
                  </a:schemeClr>
                </a:solidFill>
              </a:rPr>
              <a:t>Brandenburg (2016)</a:t>
            </a:r>
          </a:p>
        </p:txBody>
      </p:sp>
      <p:pic>
        <p:nvPicPr>
          <p:cNvPr id="122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3" y="1343900"/>
            <a:ext cx="8229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652165" y="2701629"/>
            <a:ext cx="3671450" cy="30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sv-SE" sz="2400" dirty="0" smtClean="0">
                <a:sym typeface="Wingdings" panose="05000000000000000000" pitchFamily="2" charset="2"/>
              </a:rPr>
              <a:t>But: </a:t>
            </a:r>
            <a:r>
              <a:rPr lang="en-US" altLang="sv-SE" sz="2400" dirty="0" err="1" smtClean="0">
                <a:sym typeface="Wingdings" panose="05000000000000000000" pitchFamily="2" charset="2"/>
              </a:rPr>
              <a:t>im</a:t>
            </a:r>
            <a:r>
              <a:rPr lang="en-US" altLang="sv-SE" sz="2400" dirty="0" smtClean="0">
                <a:sym typeface="Wingdings" panose="05000000000000000000" pitchFamily="2" charset="2"/>
              </a:rPr>
              <a:t> mixing-length theory, enthalpy flux modeled as</a:t>
            </a:r>
            <a:r>
              <a:rPr lang="sv-SE" altLang="sv-SE" sz="2400" dirty="0" smtClean="0">
                <a:sym typeface="Wingdings" panose="05000000000000000000" pitchFamily="2" charset="2"/>
              </a:rPr>
              <a:t> proportional to superadiabatic grad!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 smtClean="0">
                <a:sym typeface="Wingdings" panose="05000000000000000000" pitchFamily="2" charset="2"/>
              </a:rPr>
              <a:t>To rethink stellar convection models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 smtClean="0">
                <a:sym typeface="Wingdings" panose="05000000000000000000" pitchFamily="2" charset="2"/>
              </a:rPr>
              <a:t>Global models: no giant cell convection!</a:t>
            </a:r>
            <a:endParaRPr lang="en-US" altLang="sv-SE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795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692" y="139051"/>
            <a:ext cx="8102468" cy="836310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Nonstandard mixing-length term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1240" y="629412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/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9540240" y="1115691"/>
            <a:ext cx="2484120" cy="491935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Plays a role in stellar convection</a:t>
            </a:r>
          </a:p>
          <a:p>
            <a:r>
              <a:rPr lang="en-US" sz="3200" dirty="0" smtClean="0"/>
              <a:t>Also seen in stellar simulations</a:t>
            </a:r>
          </a:p>
          <a:p>
            <a:r>
              <a:rPr lang="en-US" sz="3200" dirty="0" smtClean="0"/>
              <a:t>But here more prominent!</a:t>
            </a:r>
          </a:p>
          <a:p>
            <a:r>
              <a:rPr lang="en-US" sz="2200" dirty="0" smtClean="0"/>
              <a:t>Brandenburg (2016, </a:t>
            </a:r>
            <a:r>
              <a:rPr lang="en-US" sz="2200" dirty="0" err="1" smtClean="0"/>
              <a:t>ApJ</a:t>
            </a:r>
            <a:r>
              <a:rPr lang="en-US" sz="2200" dirty="0" smtClean="0"/>
              <a:t> 832, 6) </a:t>
            </a:r>
            <a:r>
              <a:rPr lang="en-US" sz="2200" dirty="0" smtClean="0">
                <a:sym typeface="Wingdings" panose="05000000000000000000" pitchFamily="2" charset="2"/>
              </a:rPr>
              <a:t> entropy rain</a:t>
            </a:r>
            <a:endParaRPr lang="en-US" sz="2200" dirty="0" smtClean="0"/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888480" y="6035040"/>
            <a:ext cx="19050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sms-FI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AB53E-481E-4799-B281-3C73832B761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0080" y="5139690"/>
            <a:ext cx="30432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Axel Brandenburg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CU-Boulder, Colorado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Nordita, Stockholm</a:t>
            </a:r>
            <a:endParaRPr lang="sv-SE" altLang="en-US" sz="2400" b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16280" y="3596640"/>
            <a:ext cx="25161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sv-SE" altLang="sv-SE" sz="2400" b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5806440"/>
            <a:ext cx="8461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3" y="4240875"/>
            <a:ext cx="3124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" y="2564475"/>
            <a:ext cx="3771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497675"/>
            <a:ext cx="3200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63880" y="964275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2"/>
                </a:solidFill>
              </a:rPr>
              <a:t>tau approximation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55955" y="2026313"/>
            <a:ext cx="280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accent2"/>
                </a:solidFill>
              </a:rPr>
              <a:t>energy &amp; momentum eqn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67055" y="3840825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accent2"/>
                </a:solidFill>
              </a:rPr>
              <a:t>gradient &amp; Deardorff terms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94043" y="5482590"/>
            <a:ext cx="362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accent2"/>
                </a:solidFill>
              </a:rPr>
              <a:t>extra nabla term in standard MLT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54" y="978129"/>
            <a:ext cx="4674009" cy="48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274320"/>
            <a:ext cx="5958840" cy="745281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1-D radiative equilibria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6172200" y="1146171"/>
            <a:ext cx="5913120" cy="22066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Integrate inward</a:t>
            </a:r>
          </a:p>
          <a:p>
            <a:r>
              <a:rPr lang="en-US" sz="3200" dirty="0" smtClean="0"/>
              <a:t>Analytic solution in terms on </a:t>
            </a:r>
            <a:r>
              <a:rPr lang="en-US" sz="3200" dirty="0" err="1" smtClean="0"/>
              <a:t>lnP</a:t>
            </a:r>
            <a:endParaRPr lang="en-US" sz="3200" dirty="0" smtClean="0"/>
          </a:p>
          <a:p>
            <a:r>
              <a:rPr lang="en-US" sz="3200" dirty="0" smtClean="0"/>
              <a:t>Integrate </a:t>
            </a:r>
            <a:r>
              <a:rPr lang="en-US" sz="3200" i="1" dirty="0" smtClean="0"/>
              <a:t>z</a:t>
            </a:r>
            <a:r>
              <a:rPr lang="en-US" sz="3200" dirty="0" smtClean="0"/>
              <a:t>=</a:t>
            </a:r>
            <a:r>
              <a:rPr lang="en-US" sz="3200" i="1" dirty="0" smtClean="0"/>
              <a:t>z</a:t>
            </a:r>
            <a:r>
              <a:rPr lang="en-US" sz="3200" dirty="0" smtClean="0"/>
              <a:t>(</a:t>
            </a:r>
            <a:r>
              <a:rPr lang="en-US" sz="3200" dirty="0" err="1" smtClean="0"/>
              <a:t>ln</a:t>
            </a:r>
            <a:r>
              <a:rPr lang="en-US" sz="3200" i="1" dirty="0" err="1" smtClean="0"/>
              <a:t>P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Compare w/ integrated solution</a:t>
            </a:r>
          </a:p>
          <a:p>
            <a:endParaRPr lang="en-US" sz="3200" dirty="0" smtClean="0"/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9" y="0"/>
            <a:ext cx="51712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51508"/>
            <a:ext cx="5952596" cy="709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22" y="3288116"/>
            <a:ext cx="5257276" cy="1178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4593590"/>
            <a:ext cx="5685263" cy="4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381000"/>
            <a:ext cx="5958840" cy="745281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Slopes of the branches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55" y="259080"/>
            <a:ext cx="4159945" cy="551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290988"/>
            <a:ext cx="5952596" cy="70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2590800"/>
            <a:ext cx="6437473" cy="31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41960"/>
            <a:ext cx="2849880" cy="1402080"/>
          </a:xfrm>
        </p:spPr>
        <p:txBody>
          <a:bodyPr>
            <a:noAutofit/>
          </a:bodyPr>
          <a:lstStyle/>
          <a:p>
            <a:r>
              <a:rPr lang="sms-FI" sz="4000" b="1" dirty="0" smtClean="0">
                <a:solidFill>
                  <a:srgbClr val="FF0000"/>
                </a:solidFill>
              </a:rPr>
              <a:t>More solutions</a:t>
            </a:r>
            <a:endParaRPr lang="sms-FI" sz="40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51" y="381000"/>
            <a:ext cx="9753838" cy="634494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2880" y="2121531"/>
            <a:ext cx="2226571" cy="40659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Different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SS=</a:t>
            </a:r>
            <a:r>
              <a:rPr lang="en-US" dirty="0" err="1" smtClean="0"/>
              <a:t>Shakura</a:t>
            </a:r>
            <a:r>
              <a:rPr lang="en-US" dirty="0" smtClean="0"/>
              <a:t> &amp; </a:t>
            </a:r>
            <a:r>
              <a:rPr lang="en-US" dirty="0" err="1" smtClean="0"/>
              <a:t>Sunyaev</a:t>
            </a:r>
            <a:endParaRPr lang="en-US" dirty="0" smtClean="0"/>
          </a:p>
          <a:p>
            <a:r>
              <a:rPr lang="en-US" sz="3200" dirty="0" smtClean="0"/>
              <a:t>Look </a:t>
            </a:r>
            <a:r>
              <a:rPr lang="en-US" sz="3200" dirty="0" smtClean="0"/>
              <a:t>at </a:t>
            </a:r>
            <a:r>
              <a:rPr lang="en-US" sz="3200" dirty="0" smtClean="0"/>
              <a:t>solutions for fixed </a:t>
            </a:r>
            <a:r>
              <a:rPr lang="en-US" sz="3200" dirty="0" smtClean="0">
                <a:latin typeface="Symbol" panose="05050102010706020507" pitchFamily="18" charset="2"/>
              </a:rPr>
              <a:t>S</a:t>
            </a:r>
            <a:r>
              <a:rPr lang="en-US" sz="3200" dirty="0" smtClean="0"/>
              <a:t>   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Convection removed S shape</a:t>
            </a:r>
          </a:p>
        </p:txBody>
      </p:sp>
    </p:spTree>
    <p:extLst>
      <p:ext uri="{BB962C8B-B14F-4D97-AF65-F5344CB8AC3E}">
        <p14:creationId xmlns:p14="http://schemas.microsoft.com/office/powerpoint/2010/main" val="20983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4" y="142941"/>
            <a:ext cx="6201664" cy="896549"/>
          </a:xfrm>
        </p:spPr>
        <p:txBody>
          <a:bodyPr>
            <a:noAutofit/>
          </a:bodyPr>
          <a:lstStyle/>
          <a:p>
            <a:r>
              <a:rPr lang="sms-FI" sz="3600" b="1" dirty="0" smtClean="0">
                <a:solidFill>
                  <a:srgbClr val="FF0000"/>
                </a:solidFill>
              </a:rPr>
              <a:t>CV disks now &amp; then: agreement!</a:t>
            </a:r>
            <a:endParaRPr lang="sms-FI" sz="36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5168" y="1825625"/>
            <a:ext cx="4800600" cy="1268095"/>
          </a:xfrm>
        </p:spPr>
        <p:txBody>
          <a:bodyPr/>
          <a:lstStyle/>
          <a:p>
            <a:r>
              <a:rPr lang="en-US" i="1" dirty="0" smtClean="0"/>
              <a:t>Normally</a:t>
            </a:r>
            <a:r>
              <a:rPr lang="en-US" dirty="0" smtClean="0"/>
              <a:t>: slow </a:t>
            </a:r>
            <a:r>
              <a:rPr lang="en-US" dirty="0" smtClean="0">
                <a:sym typeface="Wingdings" panose="05000000000000000000" pitchFamily="2" charset="2"/>
              </a:rPr>
              <a:t> less active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Slow: large </a:t>
            </a:r>
            <a:r>
              <a:rPr lang="en-US" i="1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rot</a:t>
            </a:r>
            <a:r>
              <a:rPr lang="en-US" dirty="0" smtClean="0">
                <a:sym typeface="Wingdings" panose="05000000000000000000" pitchFamily="2" charset="2"/>
              </a:rPr>
              <a:t>, large </a:t>
            </a:r>
            <a:r>
              <a:rPr lang="en-US" dirty="0" err="1" smtClean="0">
                <a:sym typeface="Wingdings" panose="05000000000000000000" pitchFamily="2" charset="2"/>
              </a:rPr>
              <a:t>Rossby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87" y="158816"/>
            <a:ext cx="4469476" cy="6275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9" y="1024784"/>
            <a:ext cx="7007119" cy="5589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" y="635825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Coleman+18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640" y="6388730"/>
            <a:ext cx="31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Meyer+Meyer-Hofmeister81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72" y="245730"/>
            <a:ext cx="9504548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Three 1-D </a:t>
            </a:r>
            <a:r>
              <a:rPr lang="sms-FI" b="1" dirty="0">
                <a:solidFill>
                  <a:srgbClr val="FF0000"/>
                </a:solidFill>
              </a:rPr>
              <a:t>r</a:t>
            </a:r>
            <a:r>
              <a:rPr lang="sms-FI" b="1" dirty="0" smtClean="0">
                <a:solidFill>
                  <a:srgbClr val="FF0000"/>
                </a:solidFill>
              </a:rPr>
              <a:t>adiative equilibrium solutions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2" y="1367790"/>
            <a:ext cx="7572375" cy="5048250"/>
          </a:xfrm>
          <a:prstGeom prst="rect">
            <a:avLst/>
          </a:prstGeom>
        </p:spPr>
      </p:pic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8417342" y="1420491"/>
            <a:ext cx="3744178" cy="4919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Integrate inward</a:t>
            </a:r>
          </a:p>
          <a:p>
            <a:r>
              <a:rPr lang="en-US" sz="3200" dirty="0" smtClean="0"/>
              <a:t>Analytic solution in terms on </a:t>
            </a:r>
            <a:r>
              <a:rPr lang="en-US" sz="3200" dirty="0" err="1" smtClean="0"/>
              <a:t>ln</a:t>
            </a:r>
            <a:r>
              <a:rPr lang="en-US" sz="3200" i="1" dirty="0" err="1" smtClean="0"/>
              <a:t>P</a:t>
            </a:r>
            <a:r>
              <a:rPr lang="en-US" sz="3200" dirty="0" smtClean="0"/>
              <a:t>    </a:t>
            </a:r>
          </a:p>
          <a:p>
            <a:r>
              <a:rPr lang="en-US" sz="3200" dirty="0" smtClean="0"/>
              <a:t>Integrate z=z(</a:t>
            </a:r>
            <a:r>
              <a:rPr lang="en-US" sz="3200" dirty="0" err="1" smtClean="0"/>
              <a:t>ln</a:t>
            </a:r>
            <a:r>
              <a:rPr lang="en-US" sz="3200" i="1" dirty="0" err="1" smtClean="0"/>
              <a:t>P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36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692" y="245730"/>
            <a:ext cx="8102468" cy="896549"/>
          </a:xfrm>
        </p:spPr>
        <p:txBody>
          <a:bodyPr>
            <a:noAutofit/>
          </a:bodyPr>
          <a:lstStyle/>
          <a:p>
            <a:r>
              <a:rPr lang="sms-FI" b="1" dirty="0">
                <a:solidFill>
                  <a:srgbClr val="FF0000"/>
                </a:solidFill>
              </a:rPr>
              <a:t>3</a:t>
            </a:r>
            <a:r>
              <a:rPr lang="sms-FI" b="1" dirty="0" smtClean="0">
                <a:solidFill>
                  <a:srgbClr val="FF0000"/>
                </a:solidFill>
              </a:rPr>
              <a:t>-D convection solutions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8417342" y="1420491"/>
            <a:ext cx="3744178" cy="4919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Oscillating stress</a:t>
            </a:r>
          </a:p>
          <a:p>
            <a:r>
              <a:rPr lang="en-US" sz="3200" dirty="0" smtClean="0"/>
              <a:t>Near-cancelation</a:t>
            </a:r>
          </a:p>
          <a:p>
            <a:r>
              <a:rPr lang="en-US" sz="3200" dirty="0" smtClean="0"/>
              <a:t>Not </a:t>
            </a:r>
            <a:r>
              <a:rPr lang="en-US" sz="3200" dirty="0" err="1" smtClean="0"/>
              <a:t>epicyclic</a:t>
            </a:r>
            <a:endParaRPr lang="en-US" sz="3200" dirty="0" smtClean="0"/>
          </a:p>
          <a:p>
            <a:r>
              <a:rPr lang="en-US" sz="3200" dirty="0" smtClean="0"/>
              <a:t>Unclear whether just p-mode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nergy transport?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22070"/>
            <a:ext cx="7488555" cy="49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245730"/>
            <a:ext cx="9525000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Intermediate solution: mean stratification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8104909" y="1420491"/>
            <a:ext cx="4056611" cy="4919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p-mode frequencies</a:t>
            </a:r>
          </a:p>
          <a:p>
            <a:r>
              <a:rPr lang="en-US" sz="3200" dirty="0" smtClean="0"/>
              <a:t>Degenerate at high k</a:t>
            </a:r>
          </a:p>
          <a:p>
            <a:r>
              <a:rPr lang="en-US" sz="3200" dirty="0" smtClean="0"/>
              <a:t>Lowest p-mode?</a:t>
            </a:r>
          </a:p>
          <a:p>
            <a:r>
              <a:rPr lang="en-US" sz="3200" dirty="0" smtClean="0"/>
              <a:t>degenerate at high k?</a:t>
            </a:r>
            <a:endParaRPr lang="en-US" sz="3200" dirty="0" smtClean="0"/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0" y="1283269"/>
            <a:ext cx="7011266" cy="4674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2327" y="5278582"/>
            <a:ext cx="19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(preliminary work!)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245730"/>
            <a:ext cx="9525000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Intermediate solution: mean stratification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8417342" y="1420491"/>
            <a:ext cx="3744178" cy="4919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Nearly isentropic near </a:t>
            </a:r>
            <a:r>
              <a:rPr lang="en-US" sz="3200" dirty="0" err="1" smtClean="0"/>
              <a:t>midplane</a:t>
            </a:r>
            <a:endParaRPr lang="en-US" sz="3200" dirty="0" smtClean="0"/>
          </a:p>
          <a:p>
            <a:r>
              <a:rPr lang="en-US" sz="3200" dirty="0" smtClean="0"/>
              <a:t>Small density changes within bulk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306830"/>
            <a:ext cx="7077075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45730"/>
            <a:ext cx="9525000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Intermediate solution: mean stratification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1920" y="618744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9829800" y="1420491"/>
            <a:ext cx="2331720" cy="4919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Significant convective flux near </a:t>
            </a:r>
            <a:r>
              <a:rPr lang="en-US" sz="3200" dirty="0" err="1" smtClean="0"/>
              <a:t>midplane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Not explained by super-adiabatic gradient!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7" y="1273493"/>
            <a:ext cx="9130168" cy="50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492" y="443851"/>
            <a:ext cx="4079108" cy="836310"/>
          </a:xfrm>
        </p:spPr>
        <p:txBody>
          <a:bodyPr>
            <a:noAutofit/>
          </a:bodyPr>
          <a:lstStyle/>
          <a:p>
            <a:r>
              <a:rPr lang="sms-FI" sz="6000" b="1" dirty="0" smtClean="0">
                <a:solidFill>
                  <a:srgbClr val="FF0000"/>
                </a:solidFill>
              </a:rPr>
              <a:t>Conclusions</a:t>
            </a:r>
            <a:endParaRPr lang="sms-FI" sz="60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38360" y="612648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1816F-5328-4183-93C0-E2AED58053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960120" y="1649091"/>
            <a:ext cx="10820400" cy="409638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Heating from MRI not proportional to local pressure</a:t>
            </a:r>
          </a:p>
          <a:p>
            <a:r>
              <a:rPr lang="en-US" sz="3200" dirty="0" smtClean="0"/>
              <a:t>The </a:t>
            </a:r>
            <a:r>
              <a:rPr lang="en-US" sz="3200" dirty="0" smtClean="0"/>
              <a:t>remarkable agreement between early mixing-length models and new simulations </a:t>
            </a:r>
            <a:r>
              <a:rPr lang="en-US" sz="3200" dirty="0" smtClean="0"/>
              <a:t>accidental</a:t>
            </a:r>
            <a:endParaRPr lang="en-US" sz="3200" dirty="0" smtClean="0"/>
          </a:p>
          <a:p>
            <a:r>
              <a:rPr lang="en-US" sz="3200" dirty="0" err="1" smtClean="0"/>
              <a:t>Kramers</a:t>
            </a:r>
            <a:r>
              <a:rPr lang="en-US" sz="3200" dirty="0" smtClean="0"/>
              <a:t>-type opacities help understanding underlying physics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Convective instability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Viscous instability</a:t>
            </a:r>
          </a:p>
          <a:p>
            <a:r>
              <a:rPr lang="en-US" sz="3200" dirty="0" smtClean="0"/>
              <a:t>Oscillations even without magnetic fields or dynamo</a:t>
            </a:r>
          </a:p>
          <a:p>
            <a:r>
              <a:rPr lang="en-US" sz="3200" dirty="0" smtClean="0"/>
              <a:t>Convective flux has contribution from </a:t>
            </a:r>
            <a:r>
              <a:rPr lang="en-US" sz="3200" dirty="0" err="1" smtClean="0"/>
              <a:t>Deardorff</a:t>
            </a:r>
            <a:r>
              <a:rPr lang="en-US" sz="3200" dirty="0" smtClean="0"/>
              <a:t> flux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084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4" y="280101"/>
            <a:ext cx="10962376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Backup: why optically thick = thin in equilibrium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6252210"/>
            <a:ext cx="30432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Axel Brandenburg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CU-Boulder, Colorado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Nordita, Stockholm</a:t>
            </a:r>
            <a:endParaRPr lang="sv-SE" altLang="en-US" sz="2400" b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176650"/>
            <a:ext cx="6484905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19" y="3733800"/>
            <a:ext cx="5477782" cy="24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24" y="173421"/>
            <a:ext cx="10322296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Convective flux &amp; superadiabatic gradient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66560" y="1551305"/>
            <a:ext cx="5135880" cy="4270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well is mixing length theory confirmed?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Convective flux proportional to </a:t>
            </a:r>
            <a:r>
              <a:rPr lang="en-US" sz="3200" dirty="0" err="1" smtClean="0">
                <a:sym typeface="Wingdings" panose="05000000000000000000" pitchFamily="2" charset="2"/>
              </a:rPr>
              <a:t>superadiabatic</a:t>
            </a:r>
            <a:r>
              <a:rPr lang="en-US" sz="3200" dirty="0" smtClean="0">
                <a:sym typeface="Wingdings" panose="05000000000000000000" pitchFamily="2" charset="2"/>
              </a:rPr>
              <a:t> gradient?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Radiative &amp; convective layers?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Viscosity parameterization?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Vertical heating profile?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251164"/>
            <a:ext cx="5611851" cy="4332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3560" y="5809610"/>
            <a:ext cx="31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Meyer+Meyer-Hofmeister81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7" y="899160"/>
            <a:ext cx="9756523" cy="5910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84" y="142941"/>
            <a:ext cx="10063216" cy="896549"/>
          </a:xfrm>
        </p:spPr>
        <p:txBody>
          <a:bodyPr>
            <a:noAutofit/>
          </a:bodyPr>
          <a:lstStyle/>
          <a:p>
            <a:r>
              <a:rPr lang="sms-FI" sz="3600" b="1" dirty="0" smtClean="0">
                <a:solidFill>
                  <a:srgbClr val="FF0000"/>
                </a:solidFill>
              </a:rPr>
              <a:t>Convective layers in Meyer+Meyer-Hofmeister (1981)</a:t>
            </a:r>
            <a:endParaRPr lang="sms-FI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9784080" y="3493130"/>
            <a:ext cx="31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Meyer+Meyer-Hofmeister81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870" y="152405"/>
            <a:ext cx="9144000" cy="730484"/>
          </a:xfrm>
        </p:spPr>
        <p:txBody>
          <a:bodyPr/>
          <a:lstStyle/>
          <a:p>
            <a:r>
              <a:rPr lang="en-US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Dynamo input: shearing sheet </a:t>
            </a:r>
            <a:r>
              <a:rPr lang="en-US" alt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simulations</a:t>
            </a:r>
            <a:endParaRPr lang="en-US" altLang="en-US" sz="2400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9162" name="Picture 10" descr="C:\Documents and Settings\Axel Brandenburg\My Documents\My Pictures\outflow2\disc_shear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5" y="1309260"/>
            <a:ext cx="3283534" cy="27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410200" y="1524005"/>
            <a:ext cx="152400" cy="152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562600" y="1524005"/>
            <a:ext cx="228600" cy="228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BH512_3D_mean_Bz=0b1_b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2374" y="807024"/>
            <a:ext cx="5707784" cy="5022850"/>
          </a:xfrm>
          <a:prstGeom prst="rect">
            <a:avLst/>
          </a:prstGeom>
        </p:spPr>
      </p:pic>
      <p:sp>
        <p:nvSpPr>
          <p:cNvPr id="11" name="Line 1034"/>
          <p:cNvSpPr>
            <a:spLocks noChangeShapeType="1"/>
          </p:cNvSpPr>
          <p:nvPr/>
        </p:nvSpPr>
        <p:spPr bwMode="auto">
          <a:xfrm>
            <a:off x="5493332" y="5361717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35"/>
          <p:cNvSpPr>
            <a:spLocks noChangeShapeType="1"/>
          </p:cNvSpPr>
          <p:nvPr/>
        </p:nvSpPr>
        <p:spPr bwMode="auto">
          <a:xfrm flipH="1" flipV="1">
            <a:off x="5950532" y="4904517"/>
            <a:ext cx="609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7952506" y="6032216"/>
            <a:ext cx="2388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512</a:t>
            </a:r>
            <a:r>
              <a:rPr lang="en-US" altLang="en-US" sz="2800" baseline="30000" dirty="0">
                <a:solidFill>
                  <a:schemeClr val="accent2"/>
                </a:solidFill>
              </a:rPr>
              <a:t>3 </a:t>
            </a:r>
            <a:r>
              <a:rPr lang="en-US" altLang="en-US" sz="2800" dirty="0">
                <a:solidFill>
                  <a:schemeClr val="accent2"/>
                </a:solidFill>
              </a:rPr>
              <a:t>resolution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375886" y="1340088"/>
            <a:ext cx="2214914" cy="5171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Wisdom &amp; Tremaine (1988)</a:t>
            </a:r>
          </a:p>
          <a:p>
            <a:r>
              <a:rPr lang="en-US" sz="2000" dirty="0" err="1" smtClean="0"/>
              <a:t>Balbus</a:t>
            </a:r>
            <a:r>
              <a:rPr lang="en-US" sz="2000" dirty="0" smtClean="0"/>
              <a:t> &amp; Hawley (1991)</a:t>
            </a:r>
          </a:p>
          <a:p>
            <a:r>
              <a:rPr lang="en-US" sz="2000" dirty="0" smtClean="0"/>
              <a:t>Brandenburg et al. (1995)</a:t>
            </a:r>
          </a:p>
          <a:p>
            <a:r>
              <a:rPr lang="en-US" sz="2000" dirty="0" smtClean="0"/>
              <a:t>Stone et al. (1996)</a:t>
            </a:r>
          </a:p>
          <a:p>
            <a:r>
              <a:rPr lang="en-US" sz="2000" dirty="0" smtClean="0"/>
              <a:t>….</a:t>
            </a:r>
          </a:p>
          <a:p>
            <a:r>
              <a:rPr lang="en-US" sz="2000" dirty="0" smtClean="0"/>
              <a:t>Hirose et al. (2014)</a:t>
            </a:r>
          </a:p>
          <a:p>
            <a:r>
              <a:rPr lang="en-US" sz="2000" dirty="0" smtClean="0"/>
              <a:t>Coleman et al. (2018)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15" name="Picture 11" descr="C:\Documents and Settings\Axel Brandenburg\My Documents\My Pictures\MRIexp\energy_fl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6" y="4275503"/>
            <a:ext cx="3117280" cy="2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21A8-D9D2-4B45-897A-EC0E651D9B8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239" y="152400"/>
            <a:ext cx="5458691" cy="12192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Vertical stratification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1" y="173387"/>
            <a:ext cx="10058400" cy="2468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4" y="2928263"/>
            <a:ext cx="5052508" cy="3428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1" y="4918428"/>
            <a:ext cx="4342857" cy="990476"/>
          </a:xfrm>
          <a:prstGeom prst="rect">
            <a:avLst/>
          </a:prstGeom>
        </p:spPr>
      </p:pic>
      <p:sp>
        <p:nvSpPr>
          <p:cNvPr id="14" name="Content Placeholder 9"/>
          <p:cNvSpPr>
            <a:spLocks noGrp="1"/>
          </p:cNvSpPr>
          <p:nvPr>
            <p:ph idx="1"/>
          </p:nvPr>
        </p:nvSpPr>
        <p:spPr>
          <a:xfrm>
            <a:off x="1484263" y="3113455"/>
            <a:ext cx="3614214" cy="1486257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Shear &amp; vorticity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Main characteristics of disk turbulence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731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21A8-D9D2-4B45-897A-EC0E651D9B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239" y="152400"/>
            <a:ext cx="5458691" cy="12192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Vertical stratification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 rot="5400000">
            <a:off x="9235496" y="2389910"/>
            <a:ext cx="2586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hlink"/>
                </a:solidFill>
              </a:rPr>
              <a:t>Brandenburg et al. (1996)</a:t>
            </a:r>
          </a:p>
        </p:txBody>
      </p:sp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845131" y="5944324"/>
          <a:ext cx="54133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942920" imgH="228600" progId="Equation.3">
                  <p:embed/>
                </p:oleObj>
              </mc:Choice>
              <mc:Fallback>
                <p:oleObj name="Equation" r:id="rId3" imgW="1942920" imgH="228600" progId="Equation.3">
                  <p:embed/>
                  <p:pic>
                    <p:nvPicPr>
                      <p:cNvPr id="160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31" y="5944324"/>
                        <a:ext cx="541337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0778" name="Picture 10" descr="C:\Documents and Settings\Axel Brandenburg\My Documents\My Pictures\disc\kyo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63" y="1212271"/>
            <a:ext cx="8682346" cy="37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563430" y="5275839"/>
          <a:ext cx="41402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1485720" imgH="228600" progId="Equation.3">
                  <p:embed/>
                </p:oleObj>
              </mc:Choice>
              <mc:Fallback>
                <p:oleObj name="Equation" r:id="rId6" imgW="1485720" imgH="228600" progId="Equation.3">
                  <p:embed/>
                  <p:pic>
                    <p:nvPicPr>
                      <p:cNvPr id="160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30" y="5275839"/>
                        <a:ext cx="41402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602681" y="4745173"/>
            <a:ext cx="1813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z-dependence of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49" y="5540141"/>
            <a:ext cx="407619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5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D28-75DB-47B0-974C-84B4D3FC11E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9144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Heating near disc boundary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657601" y="6019800"/>
            <a:ext cx="146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Turner (2004)</a:t>
            </a:r>
          </a:p>
        </p:txBody>
      </p:sp>
      <p:pic>
        <p:nvPicPr>
          <p:cNvPr id="164868" name="Picture 4" descr="C:\Documents and Settings\Axel Brandenburg\My Documents\My Pictures\disc\turner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1066800"/>
            <a:ext cx="4967287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5956300" y="33147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4" imgW="279360" imgH="228600" progId="Equation.3">
                  <p:embed/>
                </p:oleObj>
              </mc:Choice>
              <mc:Fallback>
                <p:oleObj name="Equation" r:id="rId4" imgW="279360" imgH="228600" progId="Equation.3">
                  <p:embed/>
                  <p:pic>
                    <p:nvPicPr>
                      <p:cNvPr id="164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33147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8782050" y="3935414"/>
          <a:ext cx="7429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6" imgW="266400" imgH="228600" progId="Equation.3">
                  <p:embed/>
                </p:oleObj>
              </mc:Choice>
              <mc:Fallback>
                <p:oleObj name="Equation" r:id="rId6" imgW="266400" imgH="228600" progId="Equation.3">
                  <p:embed/>
                  <p:pic>
                    <p:nvPicPr>
                      <p:cNvPr id="164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050" y="3935414"/>
                        <a:ext cx="7429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8401050" y="5195888"/>
          <a:ext cx="7429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8" imgW="266400" imgH="241200" progId="Equation.3">
                  <p:embed/>
                </p:oleObj>
              </mc:Choice>
              <mc:Fallback>
                <p:oleObj name="Equation" r:id="rId8" imgW="266400" imgH="241200" progId="Equation.3">
                  <p:embed/>
                  <p:pic>
                    <p:nvPicPr>
                      <p:cNvPr id="164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0" y="5195888"/>
                        <a:ext cx="7429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1752600" y="1371600"/>
          <a:ext cx="3175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0" imgW="1574640" imgH="444240" progId="Equation.3">
                  <p:embed/>
                </p:oleObj>
              </mc:Choice>
              <mc:Fallback>
                <p:oleObj name="Equation" r:id="rId10" imgW="1574640" imgH="444240" progId="Equation.3">
                  <p:embed/>
                  <p:pic>
                    <p:nvPicPr>
                      <p:cNvPr id="164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3175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2506664" y="3246438"/>
          <a:ext cx="17160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12" imgW="850680" imgH="241200" progId="Equation.3">
                  <p:embed/>
                </p:oleObj>
              </mc:Choice>
              <mc:Fallback>
                <p:oleObj name="Equation" r:id="rId12" imgW="850680" imgH="241200" progId="Equation.3">
                  <p:embed/>
                  <p:pic>
                    <p:nvPicPr>
                      <p:cNvPr id="164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4" y="3246438"/>
                        <a:ext cx="171608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1708151" y="2833688"/>
            <a:ext cx="37381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weak z-dependence of energy density</a:t>
            </a:r>
          </a:p>
        </p:txBody>
      </p:sp>
      <p:graphicFrame>
        <p:nvGraphicFramePr>
          <p:cNvPr id="164875" name="Object 11"/>
          <p:cNvGraphicFramePr>
            <a:graphicFrameLocks noChangeAspect="1"/>
          </p:cNvGraphicFramePr>
          <p:nvPr/>
        </p:nvGraphicFramePr>
        <p:xfrm>
          <a:off x="2551114" y="4491038"/>
          <a:ext cx="17160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14" imgW="850680" imgH="228600" progId="Equation.3">
                  <p:embed/>
                </p:oleObj>
              </mc:Choice>
              <mc:Fallback>
                <p:oleObj name="Equation" r:id="rId14" imgW="850680" imgH="228600" progId="Equation.3">
                  <p:embed/>
                  <p:pic>
                    <p:nvPicPr>
                      <p:cNvPr id="1648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4" y="4491038"/>
                        <a:ext cx="17160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752600" y="4052888"/>
            <a:ext cx="779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84182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7DEF-DDAB-43AE-AAFD-91589FB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4" y="280101"/>
            <a:ext cx="7746736" cy="896549"/>
          </a:xfrm>
        </p:spPr>
        <p:txBody>
          <a:bodyPr>
            <a:noAutofit/>
          </a:bodyPr>
          <a:lstStyle/>
          <a:p>
            <a:r>
              <a:rPr lang="sms-FI" b="1" dirty="0" smtClean="0">
                <a:solidFill>
                  <a:srgbClr val="FF0000"/>
                </a:solidFill>
              </a:rPr>
              <a:t>Vertical structure not that simple</a:t>
            </a:r>
            <a:endParaRPr lang="sms-FI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5168" y="4609743"/>
            <a:ext cx="11106752" cy="148625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Structure affected by MRI</a:t>
            </a:r>
          </a:p>
          <a:p>
            <a:r>
              <a:rPr lang="en-US" sz="3200" dirty="0" smtClean="0"/>
              <a:t>All layers somehow turbulent</a:t>
            </a:r>
          </a:p>
          <a:p>
            <a:r>
              <a:rPr lang="en-US" sz="3200" dirty="0" smtClean="0"/>
              <a:t>Convective layers unclear, cannot verify mixing length theory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25476"/>
            <a:ext cx="12039600" cy="3135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03949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Coleman+18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766</Words>
  <Application>Microsoft Office PowerPoint</Application>
  <PresentationFormat>Widescreen</PresentationFormat>
  <Paragraphs>185</Paragraphs>
  <Slides>26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Freestyle Script</vt:lpstr>
      <vt:lpstr>Symbol</vt:lpstr>
      <vt:lpstr>Times New Roman</vt:lpstr>
      <vt:lpstr>Wingdings</vt:lpstr>
      <vt:lpstr>Office Theme</vt:lpstr>
      <vt:lpstr>Equation</vt:lpstr>
      <vt:lpstr>Microsoft Equation 3.0</vt:lpstr>
      <vt:lpstr>Radiative convection simulations in CV disks</vt:lpstr>
      <vt:lpstr>CV disks now &amp; then: agreement!</vt:lpstr>
      <vt:lpstr>Convective flux &amp; superadiabatic gradient</vt:lpstr>
      <vt:lpstr>Convective layers in Meyer+Meyer-Hofmeister (1981)</vt:lpstr>
      <vt:lpstr>Dynamo input: shearing sheet simulations</vt:lpstr>
      <vt:lpstr>Vertical stratification</vt:lpstr>
      <vt:lpstr>Vertical stratification</vt:lpstr>
      <vt:lpstr>Heating near disc boundary</vt:lpstr>
      <vt:lpstr>Vertical structure not that simple</vt:lpstr>
      <vt:lpstr>Cycles understood in terms of mean field dynamo theory</vt:lpstr>
      <vt:lpstr>Now radiation: hydro with prescribed heating H(z)</vt:lpstr>
      <vt:lpstr>OPAL vs. old Cox &amp; Stewart opacities</vt:lpstr>
      <vt:lpstr>Essential features captured by analytic formula</vt:lpstr>
      <vt:lpstr>Interpretation of the slopes</vt:lpstr>
      <vt:lpstr>Stellar simulations (Kapyla+17)</vt:lpstr>
      <vt:lpstr>Nonstandard mixing-length term</vt:lpstr>
      <vt:lpstr>1-D radiative equilibria</vt:lpstr>
      <vt:lpstr>Slopes of the branches</vt:lpstr>
      <vt:lpstr>More solutions</vt:lpstr>
      <vt:lpstr>Three 1-D radiative equilibrium solutions</vt:lpstr>
      <vt:lpstr>3-D convection solutions</vt:lpstr>
      <vt:lpstr>Intermediate solution: mean stratification</vt:lpstr>
      <vt:lpstr>Intermediate solution: mean stratification</vt:lpstr>
      <vt:lpstr>Intermediate solution: mean stratification</vt:lpstr>
      <vt:lpstr>Conclusions</vt:lpstr>
      <vt:lpstr>Backup: why optically thick = thin in equilibrium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Sirkka</dc:creator>
  <cp:lastModifiedBy>Axel Brandenburg</cp:lastModifiedBy>
  <cp:revision>161</cp:revision>
  <dcterms:created xsi:type="dcterms:W3CDTF">2018-02-22T14:51:04Z</dcterms:created>
  <dcterms:modified xsi:type="dcterms:W3CDTF">2018-10-22T12:52:27Z</dcterms:modified>
</cp:coreProperties>
</file>